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4" r:id="rId5"/>
    <p:sldMasterId id="214748367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Google Sans"/>
      <p:regular r:id="rId25"/>
      <p:bold r:id="rId26"/>
      <p:italic r:id="rId27"/>
      <p:boldItalic r:id="rId28"/>
    </p:embeddedFont>
    <p:embeddedFont>
      <p:font typeface="Google Sans Medium"/>
      <p:regular r:id="rId29"/>
      <p:bold r:id="rId30"/>
      <p:italic r:id="rId31"/>
      <p:boldItalic r:id="rId32"/>
    </p:embeddedFont>
    <p:embeddedFont>
      <p:font typeface="Helvetica Neue Light"/>
      <p:regular r:id="rId33"/>
      <p:bold r:id="rId34"/>
      <p:italic r:id="rId35"/>
      <p:boldItalic r:id="rId36"/>
    </p:embeddedFont>
    <p:embeddedFont>
      <p:font typeface="Gill Sans"/>
      <p:regular r:id="rId37"/>
      <p:bold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8BDD54C-C5FF-4A52-8A30-6C95C6DB08F3}">
  <a:tblStyle styleId="{28BDD54C-C5FF-4A52-8A30-6C95C6DB08F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99721E61-2C03-4D00-8472-0DB739D04DE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GoogleSans-bold.fntdata"/><Relationship Id="rId25" Type="http://schemas.openxmlformats.org/officeDocument/2006/relationships/font" Target="fonts/GoogleSans-regular.fntdata"/><Relationship Id="rId28" Type="http://schemas.openxmlformats.org/officeDocument/2006/relationships/font" Target="fonts/GoogleSans-boldItalic.fntdata"/><Relationship Id="rId27" Type="http://schemas.openxmlformats.org/officeDocument/2006/relationships/font" Target="fonts/GoogleSans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GoogleSansMedium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GoogleSansMedium-italic.fntdata"/><Relationship Id="rId30" Type="http://schemas.openxmlformats.org/officeDocument/2006/relationships/font" Target="fonts/GoogleSansMedium-bold.fntdata"/><Relationship Id="rId11" Type="http://schemas.openxmlformats.org/officeDocument/2006/relationships/slide" Target="slides/slide4.xml"/><Relationship Id="rId33" Type="http://schemas.openxmlformats.org/officeDocument/2006/relationships/font" Target="fonts/HelveticaNeueLight-regular.fntdata"/><Relationship Id="rId10" Type="http://schemas.openxmlformats.org/officeDocument/2006/relationships/slide" Target="slides/slide3.xml"/><Relationship Id="rId32" Type="http://schemas.openxmlformats.org/officeDocument/2006/relationships/font" Target="fonts/GoogleSansMedium-boldItalic.fntdata"/><Relationship Id="rId13" Type="http://schemas.openxmlformats.org/officeDocument/2006/relationships/slide" Target="slides/slide6.xml"/><Relationship Id="rId35" Type="http://schemas.openxmlformats.org/officeDocument/2006/relationships/font" Target="fonts/HelveticaNeueLight-italic.fntdata"/><Relationship Id="rId12" Type="http://schemas.openxmlformats.org/officeDocument/2006/relationships/slide" Target="slides/slide5.xml"/><Relationship Id="rId34" Type="http://schemas.openxmlformats.org/officeDocument/2006/relationships/font" Target="fonts/HelveticaNeueLight-bold.fntdata"/><Relationship Id="rId15" Type="http://schemas.openxmlformats.org/officeDocument/2006/relationships/slide" Target="slides/slide8.xml"/><Relationship Id="rId37" Type="http://schemas.openxmlformats.org/officeDocument/2006/relationships/font" Target="fonts/GillSans-regular.fntdata"/><Relationship Id="rId14" Type="http://schemas.openxmlformats.org/officeDocument/2006/relationships/slide" Target="slides/slide7.xml"/><Relationship Id="rId36" Type="http://schemas.openxmlformats.org/officeDocument/2006/relationships/font" Target="fonts/HelveticaNeueLight-bold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38" Type="http://schemas.openxmlformats.org/officeDocument/2006/relationships/font" Target="fonts/GillSans-bold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189cabdb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5189cabdb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189cabdb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5189cabdb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18a0627a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518a0627a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176ac267e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5176ac267e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176ac267e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176ac267e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176ac267e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176ac267e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176ac267e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176ac267e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https://news.samsung.com/global/interview-younghee-lee-cmo-of-samsung-electronics-discusses-the-intelligence-of-things-a-new-era-of-connectivity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176ac267e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5176ac267e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176ac267e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176ac267e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176ac267e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176ac267e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176ac267e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5176ac267e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176ac267e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5176ac267e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vider - Core Blue">
  <p:cSld name="CUSTOM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50" y="0"/>
            <a:ext cx="9144000" cy="45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56" name="Google Shape;56;p14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7" name="Google Shape;57;p14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oogle Sans"/>
              <a:buNone/>
              <a:defRPr b="0" i="0" sz="36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8" name="Google Shape;58;p14"/>
          <p:cNvSpPr txBox="1"/>
          <p:nvPr/>
        </p:nvSpPr>
        <p:spPr>
          <a:xfrm>
            <a:off x="7933350" y="214236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9" name="Google Shape;5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5703" y="4799509"/>
            <a:ext cx="438912" cy="143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vider - Core Yellow">
  <p:cSld name="CUSTOM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>
            <a:off x="50" y="0"/>
            <a:ext cx="9144000" cy="4524000"/>
          </a:xfrm>
          <a:prstGeom prst="rect">
            <a:avLst/>
          </a:prstGeom>
          <a:solidFill>
            <a:srgbClr val="FBBC04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2" name="Google Shape;62;p15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oogle Sans"/>
              <a:buNone/>
              <a:defRPr b="0" i="0" sz="36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3" name="Google Shape;63;p15"/>
          <p:cNvSpPr txBox="1"/>
          <p:nvPr/>
        </p:nvSpPr>
        <p:spPr>
          <a:xfrm>
            <a:off x="7933350" y="214236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4" name="Google Shape;64;p15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65" name="Google Shape;6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5703" y="4799509"/>
            <a:ext cx="438912" cy="143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vider - Core Green">
  <p:cSld name="CUSTOM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/>
          <p:nvPr/>
        </p:nvSpPr>
        <p:spPr>
          <a:xfrm>
            <a:off x="50" y="0"/>
            <a:ext cx="9144000" cy="45240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8" name="Google Shape;68;p16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oogle Sans"/>
              <a:buNone/>
              <a:defRPr b="0" i="0" sz="36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9" name="Google Shape;69;p16"/>
          <p:cNvSpPr txBox="1"/>
          <p:nvPr/>
        </p:nvSpPr>
        <p:spPr>
          <a:xfrm>
            <a:off x="7933350" y="214236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0" name="Google Shape;70;p16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71" name="Google Shape;7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5703" y="4799509"/>
            <a:ext cx="438912" cy="143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vider - Core Red">
  <p:cSld name="CUSTOM_1_1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/>
          <p:nvPr/>
        </p:nvSpPr>
        <p:spPr>
          <a:xfrm>
            <a:off x="50" y="0"/>
            <a:ext cx="9144000" cy="4524000"/>
          </a:xfrm>
          <a:prstGeom prst="rect">
            <a:avLst/>
          </a:prstGeom>
          <a:solidFill>
            <a:srgbClr val="EA4335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4" name="Google Shape;74;p17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oogle Sans"/>
              <a:buNone/>
              <a:defRPr b="0" i="0" sz="36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5" name="Google Shape;75;p17"/>
          <p:cNvSpPr txBox="1"/>
          <p:nvPr/>
        </p:nvSpPr>
        <p:spPr>
          <a:xfrm>
            <a:off x="7933350" y="214236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6" name="Google Shape;76;p17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77" name="Google Shape;7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5703" y="4799509"/>
            <a:ext cx="438912" cy="143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vider - Dark Blue 900">
  <p:cSld name="CUSTOM_1_1_1_1_1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/>
          <p:nvPr/>
        </p:nvSpPr>
        <p:spPr>
          <a:xfrm>
            <a:off x="50" y="0"/>
            <a:ext cx="9144000" cy="4524000"/>
          </a:xfrm>
          <a:prstGeom prst="rect">
            <a:avLst/>
          </a:prstGeom>
          <a:solidFill>
            <a:srgbClr val="185AB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0" name="Google Shape;80;p18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oogle Sans"/>
              <a:buNone/>
              <a:defRPr b="0" i="0" sz="36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1" name="Google Shape;81;p18"/>
          <p:cNvSpPr txBox="1"/>
          <p:nvPr/>
        </p:nvSpPr>
        <p:spPr>
          <a:xfrm>
            <a:off x="7933350" y="214236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2" name="Google Shape;82;p18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83" name="Google Shape;8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5703" y="4799509"/>
            <a:ext cx="438912" cy="143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vider - Dark Yellow 700">
  <p:cSld name="CUSTOM_1_1_1_1_1_1_1_1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/>
          <p:nvPr/>
        </p:nvSpPr>
        <p:spPr>
          <a:xfrm>
            <a:off x="50" y="0"/>
            <a:ext cx="9144000" cy="45240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6" name="Google Shape;86;p19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oogle Sans"/>
              <a:buNone/>
              <a:defRPr b="0" i="0" sz="36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7" name="Google Shape;87;p19"/>
          <p:cNvSpPr txBox="1"/>
          <p:nvPr/>
        </p:nvSpPr>
        <p:spPr>
          <a:xfrm>
            <a:off x="7933350" y="214236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8" name="Google Shape;88;p19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89" name="Google Shape;89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5703" y="4799509"/>
            <a:ext cx="438912" cy="143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vider - Dark Green 900">
  <p:cSld name="CUSTOM_1_1_1_1_1_1_1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/>
          <p:nvPr/>
        </p:nvSpPr>
        <p:spPr>
          <a:xfrm>
            <a:off x="50" y="0"/>
            <a:ext cx="9144000" cy="4524000"/>
          </a:xfrm>
          <a:prstGeom prst="rect">
            <a:avLst/>
          </a:prstGeom>
          <a:solidFill>
            <a:srgbClr val="13733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2" name="Google Shape;92;p20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oogle Sans"/>
              <a:buNone/>
              <a:defRPr b="0" i="0" sz="36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93" name="Google Shape;93;p20"/>
          <p:cNvSpPr txBox="1"/>
          <p:nvPr/>
        </p:nvSpPr>
        <p:spPr>
          <a:xfrm>
            <a:off x="7933350" y="214236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4" name="Google Shape;94;p20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95" name="Google Shape;95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5703" y="4799509"/>
            <a:ext cx="438912" cy="143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vider - Dark Red 800">
  <p:cSld name="CUSTOM_1_1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>
            <a:off x="50" y="0"/>
            <a:ext cx="9144000" cy="4524000"/>
          </a:xfrm>
          <a:prstGeom prst="rect">
            <a:avLst/>
          </a:prstGeom>
          <a:solidFill>
            <a:srgbClr val="B3141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8" name="Google Shape;98;p21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oogle Sans"/>
              <a:buNone/>
              <a:defRPr b="0" i="0" sz="36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99" name="Google Shape;99;p21"/>
          <p:cNvSpPr txBox="1"/>
          <p:nvPr/>
        </p:nvSpPr>
        <p:spPr>
          <a:xfrm>
            <a:off x="7933350" y="214236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0" name="Google Shape;100;p21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101" name="Google Shape;10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5703" y="4799509"/>
            <a:ext cx="438912" cy="143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vider - Dark Red 800 1">
  <p:cSld name="CUSTOM_1_1_1_1_1_2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/>
          <p:nvPr/>
        </p:nvSpPr>
        <p:spPr>
          <a:xfrm>
            <a:off x="50" y="0"/>
            <a:ext cx="9144000" cy="452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4" name="Google Shape;104;p22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Google Sans"/>
              <a:buNone/>
              <a:defRPr b="0" i="0" sz="60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 Light"/>
              <a:buNone/>
              <a:defRPr b="0" i="0" sz="60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 Light"/>
              <a:buNone/>
              <a:defRPr b="0" i="0" sz="60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 Light"/>
              <a:buNone/>
              <a:defRPr b="0" i="0" sz="60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 Light"/>
              <a:buNone/>
              <a:defRPr b="0" i="0" sz="60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 Light"/>
              <a:buNone/>
              <a:defRPr b="0" i="0" sz="60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 Light"/>
              <a:buNone/>
              <a:defRPr b="0" i="0" sz="60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 Light"/>
              <a:buNone/>
              <a:defRPr b="0" i="0" sz="60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 Light"/>
              <a:buNone/>
              <a:defRPr b="0" i="0" sz="60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05" name="Google Shape;105;p22"/>
          <p:cNvSpPr txBox="1"/>
          <p:nvPr/>
        </p:nvSpPr>
        <p:spPr>
          <a:xfrm>
            <a:off x="7933350" y="214236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6" name="Google Shape;106;p22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107" name="Google Shape;107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5703" y="4799509"/>
            <a:ext cx="438912" cy="143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ue content">
  <p:cSld name="TITLE_2_3_3_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/>
          <p:nvPr/>
        </p:nvSpPr>
        <p:spPr>
          <a:xfrm>
            <a:off x="344501" y="4167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0" name="Google Shape;110;p23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23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2" name="Google Shape;112;p23"/>
          <p:cNvSpPr txBox="1"/>
          <p:nvPr>
            <p:ph type="title"/>
          </p:nvPr>
        </p:nvSpPr>
        <p:spPr>
          <a:xfrm>
            <a:off x="344500" y="264375"/>
            <a:ext cx="85452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grpSp>
        <p:nvGrpSpPr>
          <p:cNvPr id="113" name="Google Shape;113;p23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114" name="Google Shape;114;p23"/>
            <p:cNvSpPr/>
            <p:nvPr/>
          </p:nvSpPr>
          <p:spPr>
            <a:xfrm>
              <a:off x="0" y="0"/>
              <a:ext cx="511375" cy="524800"/>
            </a:xfrm>
            <a:custGeom>
              <a:rect b="b" l="l" r="r" t="t"/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54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91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1280400" y="187325"/>
              <a:ext cx="323850" cy="489600"/>
            </a:xfrm>
            <a:custGeom>
              <a:rect b="b" l="l" r="r" t="t"/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1655750" y="20000"/>
              <a:ext cx="74250" cy="495000"/>
            </a:xfrm>
            <a:custGeom>
              <a:rect b="b" l="l" r="r" t="t"/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1765825" y="187275"/>
              <a:ext cx="311700" cy="337950"/>
            </a:xfrm>
            <a:custGeom>
              <a:rect b="b" l="l" r="r" t="t"/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Yellow content">
  <p:cSld name="TITLE_2_3_3_1_2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/>
          <p:nvPr/>
        </p:nvSpPr>
        <p:spPr>
          <a:xfrm>
            <a:off x="344500" y="416775"/>
            <a:ext cx="85452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2" name="Google Shape;122;p24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24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FBBC05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4" name="Google Shape;124;p24"/>
          <p:cNvSpPr txBox="1"/>
          <p:nvPr>
            <p:ph type="title"/>
          </p:nvPr>
        </p:nvSpPr>
        <p:spPr>
          <a:xfrm>
            <a:off x="344501" y="2643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grpSp>
        <p:nvGrpSpPr>
          <p:cNvPr id="125" name="Google Shape;125;p24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126" name="Google Shape;126;p24"/>
            <p:cNvSpPr/>
            <p:nvPr/>
          </p:nvSpPr>
          <p:spPr>
            <a:xfrm>
              <a:off x="0" y="0"/>
              <a:ext cx="511375" cy="524800"/>
            </a:xfrm>
            <a:custGeom>
              <a:rect b="b" l="l" r="r" t="t"/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4"/>
            <p:cNvSpPr/>
            <p:nvPr/>
          </p:nvSpPr>
          <p:spPr>
            <a:xfrm>
              <a:off x="54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4"/>
            <p:cNvSpPr/>
            <p:nvPr/>
          </p:nvSpPr>
          <p:spPr>
            <a:xfrm>
              <a:off x="91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4"/>
            <p:cNvSpPr/>
            <p:nvPr/>
          </p:nvSpPr>
          <p:spPr>
            <a:xfrm>
              <a:off x="1280400" y="187325"/>
              <a:ext cx="323850" cy="489600"/>
            </a:xfrm>
            <a:custGeom>
              <a:rect b="b" l="l" r="r" t="t"/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4"/>
            <p:cNvSpPr/>
            <p:nvPr/>
          </p:nvSpPr>
          <p:spPr>
            <a:xfrm>
              <a:off x="1655750" y="20000"/>
              <a:ext cx="74250" cy="495000"/>
            </a:xfrm>
            <a:custGeom>
              <a:rect b="b" l="l" r="r" t="t"/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4"/>
            <p:cNvSpPr/>
            <p:nvPr/>
          </p:nvSpPr>
          <p:spPr>
            <a:xfrm>
              <a:off x="1765825" y="187275"/>
              <a:ext cx="311700" cy="337950"/>
            </a:xfrm>
            <a:custGeom>
              <a:rect b="b" l="l" r="r" t="t"/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reen content">
  <p:cSld name="TITLE_2_3_3_1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/>
          <p:nvPr/>
        </p:nvSpPr>
        <p:spPr>
          <a:xfrm>
            <a:off x="344501" y="4167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4" name="Google Shape;134;p25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25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6" name="Google Shape;136;p25"/>
          <p:cNvSpPr txBox="1"/>
          <p:nvPr>
            <p:ph type="title"/>
          </p:nvPr>
        </p:nvSpPr>
        <p:spPr>
          <a:xfrm>
            <a:off x="344500" y="264375"/>
            <a:ext cx="85452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grpSp>
        <p:nvGrpSpPr>
          <p:cNvPr id="137" name="Google Shape;137;p25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138" name="Google Shape;138;p25"/>
            <p:cNvSpPr/>
            <p:nvPr/>
          </p:nvSpPr>
          <p:spPr>
            <a:xfrm>
              <a:off x="0" y="0"/>
              <a:ext cx="511375" cy="524800"/>
            </a:xfrm>
            <a:custGeom>
              <a:rect b="b" l="l" r="r" t="t"/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5"/>
            <p:cNvSpPr/>
            <p:nvPr/>
          </p:nvSpPr>
          <p:spPr>
            <a:xfrm>
              <a:off x="54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5"/>
            <p:cNvSpPr/>
            <p:nvPr/>
          </p:nvSpPr>
          <p:spPr>
            <a:xfrm>
              <a:off x="91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5"/>
            <p:cNvSpPr/>
            <p:nvPr/>
          </p:nvSpPr>
          <p:spPr>
            <a:xfrm>
              <a:off x="1280400" y="187325"/>
              <a:ext cx="323850" cy="489600"/>
            </a:xfrm>
            <a:custGeom>
              <a:rect b="b" l="l" r="r" t="t"/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5"/>
            <p:cNvSpPr/>
            <p:nvPr/>
          </p:nvSpPr>
          <p:spPr>
            <a:xfrm>
              <a:off x="1655750" y="20000"/>
              <a:ext cx="74250" cy="495000"/>
            </a:xfrm>
            <a:custGeom>
              <a:rect b="b" l="l" r="r" t="t"/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5"/>
            <p:cNvSpPr/>
            <p:nvPr/>
          </p:nvSpPr>
          <p:spPr>
            <a:xfrm>
              <a:off x="1765825" y="187275"/>
              <a:ext cx="311700" cy="337950"/>
            </a:xfrm>
            <a:custGeom>
              <a:rect b="b" l="l" r="r" t="t"/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Red content">
  <p:cSld name="TITLE_2_3_3_2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/>
          <p:nvPr/>
        </p:nvSpPr>
        <p:spPr>
          <a:xfrm>
            <a:off x="344501" y="4167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46" name="Google Shape;146;p26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26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4335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8" name="Google Shape;148;p26"/>
          <p:cNvSpPr txBox="1"/>
          <p:nvPr>
            <p:ph type="title"/>
          </p:nvPr>
        </p:nvSpPr>
        <p:spPr>
          <a:xfrm>
            <a:off x="344500" y="264375"/>
            <a:ext cx="85452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grpSp>
        <p:nvGrpSpPr>
          <p:cNvPr id="149" name="Google Shape;149;p26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150" name="Google Shape;150;p26"/>
            <p:cNvSpPr/>
            <p:nvPr/>
          </p:nvSpPr>
          <p:spPr>
            <a:xfrm>
              <a:off x="0" y="0"/>
              <a:ext cx="511375" cy="524800"/>
            </a:xfrm>
            <a:custGeom>
              <a:rect b="b" l="l" r="r" t="t"/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6"/>
            <p:cNvSpPr/>
            <p:nvPr/>
          </p:nvSpPr>
          <p:spPr>
            <a:xfrm>
              <a:off x="54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6"/>
            <p:cNvSpPr/>
            <p:nvPr/>
          </p:nvSpPr>
          <p:spPr>
            <a:xfrm>
              <a:off x="91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6"/>
            <p:cNvSpPr/>
            <p:nvPr/>
          </p:nvSpPr>
          <p:spPr>
            <a:xfrm>
              <a:off x="1280400" y="187325"/>
              <a:ext cx="323850" cy="489600"/>
            </a:xfrm>
            <a:custGeom>
              <a:rect b="b" l="l" r="r" t="t"/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6"/>
            <p:cNvSpPr/>
            <p:nvPr/>
          </p:nvSpPr>
          <p:spPr>
            <a:xfrm>
              <a:off x="1655750" y="20000"/>
              <a:ext cx="74250" cy="495000"/>
            </a:xfrm>
            <a:custGeom>
              <a:rect b="b" l="l" r="r" t="t"/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6"/>
            <p:cNvSpPr/>
            <p:nvPr/>
          </p:nvSpPr>
          <p:spPr>
            <a:xfrm>
              <a:off x="1765825" y="187275"/>
              <a:ext cx="311700" cy="337950"/>
            </a:xfrm>
            <a:custGeom>
              <a:rect b="b" l="l" r="r" t="t"/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oogle Cover Slide 1">
  <p:cSld name="CUSTOM_2_1_1">
    <p:bg>
      <p:bgPr>
        <a:solidFill>
          <a:srgbClr val="FFFFFF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7"/>
          <p:cNvPicPr preferRelativeResize="0"/>
          <p:nvPr/>
        </p:nvPicPr>
        <p:blipFill rotWithShape="1">
          <a:blip r:embed="rId2">
            <a:alphaModFix/>
          </a:blip>
          <a:srcRect b="0" l="0" r="-4482" t="0"/>
          <a:stretch/>
        </p:blipFill>
        <p:spPr>
          <a:xfrm>
            <a:off x="522575" y="319550"/>
            <a:ext cx="772876" cy="23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7"/>
          <p:cNvSpPr txBox="1"/>
          <p:nvPr>
            <p:ph idx="1" type="subTitle"/>
          </p:nvPr>
        </p:nvSpPr>
        <p:spPr>
          <a:xfrm>
            <a:off x="270550" y="2984175"/>
            <a:ext cx="780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9" name="Google Shape;159;p27"/>
          <p:cNvSpPr txBox="1"/>
          <p:nvPr>
            <p:ph type="title"/>
          </p:nvPr>
        </p:nvSpPr>
        <p:spPr>
          <a:xfrm>
            <a:off x="240525" y="1049175"/>
            <a:ext cx="85686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rgbClr val="3C4043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0" name="Google Shape;160;p27"/>
          <p:cNvSpPr/>
          <p:nvPr/>
        </p:nvSpPr>
        <p:spPr>
          <a:xfrm>
            <a:off x="370175" y="3458700"/>
            <a:ext cx="465900" cy="94500"/>
          </a:xfrm>
          <a:prstGeom prst="roundRect">
            <a:avLst>
              <a:gd fmla="val 50000" name="adj"/>
            </a:avLst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7"/>
          <p:cNvSpPr txBox="1"/>
          <p:nvPr>
            <p:ph idx="2" type="subTitle"/>
          </p:nvPr>
        </p:nvSpPr>
        <p:spPr>
          <a:xfrm>
            <a:off x="2705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 1">
  <p:cSld name="Blank_1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" name="Google Shape;163;p28"/>
          <p:cNvCxnSpPr/>
          <p:nvPr/>
        </p:nvCxnSpPr>
        <p:spPr>
          <a:xfrm rot="10800000">
            <a:off x="559254" y="14273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64" name="Google Shape;164;p28"/>
          <p:cNvSpPr/>
          <p:nvPr/>
        </p:nvSpPr>
        <p:spPr>
          <a:xfrm>
            <a:off x="-1" y="-300"/>
            <a:ext cx="2863800" cy="64500"/>
          </a:xfrm>
          <a:prstGeom prst="rect">
            <a:avLst/>
          </a:prstGeom>
          <a:solidFill>
            <a:srgbClr val="448AF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65" name="Google Shape;16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32413" y="4796089"/>
            <a:ext cx="457200" cy="1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340663" y="1128663"/>
            <a:ext cx="7877100" cy="3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85750" lvl="0" marL="457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oboto"/>
              <a:buChar char="•"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oboto"/>
              <a:buChar char="•"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8575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oboto"/>
              <a:buChar char="•"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oboto"/>
              <a:buChar char="•"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oboto"/>
              <a:buChar char="•"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oboto"/>
              <a:buChar char="•"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oboto"/>
              <a:buChar char="•"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oboto"/>
              <a:buChar char="•"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oboto"/>
              <a:buChar char="•"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395688" y="493663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2400"/>
              <a:buFont typeface="Google Sans"/>
              <a:buNone/>
              <a:defRPr b="0" i="0" sz="24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3" name="Google Shape;53;p13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Calibri"/>
                <a:ea typeface="Calibri"/>
                <a:cs typeface="Calibri"/>
                <a:sym typeface="Calibri"/>
              </a:rPr>
              <a:t>Materialism and Brand Love</a:t>
            </a:r>
            <a:endParaRPr b="1"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Calibri"/>
                <a:ea typeface="Calibri"/>
                <a:cs typeface="Calibri"/>
                <a:sym typeface="Calibri"/>
              </a:rPr>
              <a:t>A Dimensional Analysis</a:t>
            </a:r>
            <a:endParaRPr sz="3600"/>
          </a:p>
        </p:txBody>
      </p:sp>
      <p:sp>
        <p:nvSpPr>
          <p:cNvPr id="171" name="Google Shape;171;p29"/>
          <p:cNvSpPr txBox="1"/>
          <p:nvPr>
            <p:ph idx="1" type="subTitle"/>
          </p:nvPr>
        </p:nvSpPr>
        <p:spPr>
          <a:xfrm>
            <a:off x="311700" y="2834125"/>
            <a:ext cx="8520600" cy="16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Aaron Ahuvia, University of Michigan-Dearborn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Philipp Rauschnabel,Universität der Bundeswehr München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Aric Rindfleisch, University of Illinois at Urbana-Champaign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(Authors are listed alphabetically)</a:t>
            </a:r>
            <a:endParaRPr sz="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92338"/>
            <a:ext cx="9143998" cy="2451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38628"/>
            <a:ext cx="8839199" cy="2403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723900"/>
            <a:ext cx="8839192" cy="1541878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8"/>
          <p:cNvSpPr txBox="1"/>
          <p:nvPr/>
        </p:nvSpPr>
        <p:spPr>
          <a:xfrm>
            <a:off x="2228850" y="400050"/>
            <a:ext cx="4438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Brand Love’s Long Tail (Study 4)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563" y="2686314"/>
            <a:ext cx="8206986" cy="2304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80988"/>
            <a:ext cx="9144003" cy="238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92516"/>
            <a:ext cx="9143997" cy="2493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-864316"/>
            <a:ext cx="9144001" cy="2547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 txBox="1"/>
          <p:nvPr>
            <p:ph type="title"/>
          </p:nvPr>
        </p:nvSpPr>
        <p:spPr>
          <a:xfrm>
            <a:off x="311700" y="180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10 Brands from Study 4</a:t>
            </a:r>
            <a:endParaRPr/>
          </a:p>
        </p:txBody>
      </p:sp>
      <p:graphicFrame>
        <p:nvGraphicFramePr>
          <p:cNvPr id="242" name="Google Shape;242;p40"/>
          <p:cNvGraphicFramePr/>
          <p:nvPr/>
        </p:nvGraphicFramePr>
        <p:xfrm>
          <a:off x="889000" y="887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{99721E61-2C03-4D00-8472-0DB739D04DEF}</a:tableStyleId>
              </a:tblPr>
              <a:tblGrid>
                <a:gridCol w="1649675"/>
                <a:gridCol w="1649675"/>
                <a:gridCol w="1649675"/>
                <a:gridCol w="1649675"/>
              </a:tblGrid>
              <a:tr h="3437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Overall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High </a:t>
                      </a:r>
                      <a:r>
                        <a:rPr lang="en" sz="1300"/>
                        <a:t>Success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High Centrality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High Happiness</a:t>
                      </a:r>
                      <a:endParaRPr sz="1300"/>
                    </a:p>
                  </a:txBody>
                  <a:tcPr marT="91425" marB="91425" marR="91425" marL="91425"/>
                </a:tc>
              </a:tr>
              <a:tr h="3557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Apple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34A853"/>
                          </a:highlight>
                        </a:rPr>
                        <a:t>Apple</a:t>
                      </a:r>
                      <a:endParaRPr sz="1000">
                        <a:highlight>
                          <a:srgbClr val="34A853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Apple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Apple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557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Nike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34A853"/>
                          </a:highlight>
                        </a:rPr>
                        <a:t>Nike </a:t>
                      </a:r>
                      <a:endParaRPr sz="1000">
                        <a:highlight>
                          <a:srgbClr val="34A853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Nike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Nike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557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Samsung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Samsung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34A853"/>
                          </a:highlight>
                        </a:rPr>
                        <a:t>Samsung</a:t>
                      </a:r>
                      <a:endParaRPr sz="1000">
                        <a:highlight>
                          <a:srgbClr val="34A853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Samsung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557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Amazon</a:t>
                      </a:r>
                      <a:endParaRPr sz="10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34A853"/>
                          </a:highlight>
                        </a:rPr>
                        <a:t>Adidas</a:t>
                      </a:r>
                      <a:endParaRPr sz="1000">
                        <a:highlight>
                          <a:srgbClr val="34A853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Adidas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Adidas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557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Adidas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Coca-Cola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Amazon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34A853"/>
                          </a:highlight>
                        </a:rPr>
                        <a:t>Amazon</a:t>
                      </a:r>
                      <a:endParaRPr sz="1000">
                        <a:highlight>
                          <a:srgbClr val="34A853"/>
                        </a:highlight>
                      </a:endParaRPr>
                    </a:p>
                  </a:txBody>
                  <a:tcPr marT="91425" marB="91425" marR="91425" marL="91425"/>
                </a:tc>
              </a:tr>
              <a:tr h="3557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Coca Cola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Amazon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Microsoft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Google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557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Google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Google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Coca-Cola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Coca-Cola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557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Sony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Microsoft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Google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Sony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557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Microsoft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Sony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Sony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Microsoft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557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Nintendo</a:t>
                      </a:r>
                      <a:endParaRPr sz="10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FF0000"/>
                          </a:highlight>
                        </a:rPr>
                        <a:t>Nintendo</a:t>
                      </a:r>
                      <a:endParaRPr sz="1000">
                        <a:highlight>
                          <a:srgbClr val="FF0000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EA4335"/>
                          </a:highlight>
                        </a:rPr>
                        <a:t>Nintendo</a:t>
                      </a:r>
                      <a:endParaRPr sz="1000">
                        <a:highlight>
                          <a:srgbClr val="EA4335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EA4335"/>
                          </a:highlight>
                        </a:rPr>
                        <a:t>Nintendo</a:t>
                      </a:r>
                      <a:endParaRPr sz="1000">
                        <a:highlight>
                          <a:srgbClr val="EA4335"/>
                        </a:highlight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Findings</a:t>
            </a:r>
            <a:endParaRPr/>
          </a:p>
        </p:txBody>
      </p:sp>
      <p:sp>
        <p:nvSpPr>
          <p:cNvPr id="248" name="Google Shape;248;p41"/>
          <p:cNvSpPr txBox="1"/>
          <p:nvPr>
            <p:ph idx="1" type="body"/>
          </p:nvPr>
        </p:nvSpPr>
        <p:spPr>
          <a:xfrm>
            <a:off x="311700" y="1152475"/>
            <a:ext cx="8520600" cy="37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Love of money is significantly related to all three materialism dimensions.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228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Brand love for typical commercial brands is often related to mat-centrality and/or mat-success, but almost never related to mat-happiness (the only exception being brand love for Facebook).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228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Brand love has an extremely long tail, i.e. people love a very wide variety of brands.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2286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brands most loved is quite consistent across all three dimensions. However, the few differences that arise exhibit distinctive patterns across the three dimensions.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Materialism and Brands</a:t>
            </a:r>
            <a:endParaRPr/>
          </a:p>
        </p:txBody>
      </p:sp>
      <p:sp>
        <p:nvSpPr>
          <p:cNvPr id="177" name="Google Shape;177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lot is known about materialism and well-being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 lot less is known about materialism and brands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Richins, M. L. (1994). Special Possessions and the Expression of Material Values. </a:t>
            </a:r>
            <a:r>
              <a:rPr i="1" lang="en" sz="1400"/>
              <a:t>Journal of Consumer Research</a:t>
            </a:r>
            <a:r>
              <a:rPr lang="en" sz="1400"/>
              <a:t>, 21 (3), 522–533.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Rindfleisch, A., Burroughs, J. E., &amp; Wong, N. (2009). The Safety of Objects: Materialism, Existential Insecurity, and Brand Connection. Jo</a:t>
            </a:r>
            <a:r>
              <a:rPr i="1" lang="en" sz="1400"/>
              <a:t>urnal of Consumer Research</a:t>
            </a:r>
            <a:r>
              <a:rPr lang="en" sz="1400"/>
              <a:t>, 36 (1), 1–16.</a:t>
            </a:r>
            <a:endParaRPr sz="1400">
              <a:solidFill>
                <a:schemeClr val="dk1"/>
              </a:solidFill>
            </a:endParaRPr>
          </a:p>
          <a:p>
            <a:pPr indent="-304800" lvl="0" marL="3048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Materialism (Richins 2004)</a:t>
            </a:r>
            <a:endParaRPr/>
          </a:p>
        </p:txBody>
      </p:sp>
      <p:sp>
        <p:nvSpPr>
          <p:cNvPr id="183" name="Google Shape;183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SUCCESS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things I own say a lot about how well I'm doing in life. 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like to own things that impress people.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CENTRALITY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try to keep my life simple, as far as possessions are concerned. (R)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things I own aren't all that important to me. (R)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HAPPINESS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 life would be better if I owned certain things I don't have. 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 sometimes bothers me quite a bit that I can't afford to buy all the things I'd like.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type="title"/>
          </p:nvPr>
        </p:nvSpPr>
        <p:spPr>
          <a:xfrm>
            <a:off x="192100" y="264375"/>
            <a:ext cx="8545200" cy="4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Brand Love</a:t>
            </a:r>
            <a:endParaRPr/>
          </a:p>
        </p:txBody>
      </p:sp>
      <p:pic>
        <p:nvPicPr>
          <p:cNvPr id="189" name="Google Shape;189;p32"/>
          <p:cNvPicPr preferRelativeResize="0"/>
          <p:nvPr/>
        </p:nvPicPr>
        <p:blipFill rotWithShape="1">
          <a:blip r:embed="rId3">
            <a:alphaModFix/>
          </a:blip>
          <a:srcRect b="3623" l="6076" r="0" t="0"/>
          <a:stretch/>
        </p:blipFill>
        <p:spPr>
          <a:xfrm>
            <a:off x="57925" y="754875"/>
            <a:ext cx="4458699" cy="428840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2"/>
          <p:cNvSpPr txBox="1"/>
          <p:nvPr/>
        </p:nvSpPr>
        <p:spPr>
          <a:xfrm>
            <a:off x="4779825" y="816950"/>
            <a:ext cx="4185000" cy="42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Six item brand love short scale</a:t>
            </a:r>
            <a:endParaRPr sz="1200"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I feel emotionally connected to my favorite brands.</a:t>
            </a:r>
            <a:endParaRPr sz="1200"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I expect that my favorite brands will be part of my life for a long time to come.</a:t>
            </a:r>
            <a:endParaRPr sz="1200"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If my favorite brands were to go out of existence, I would feel bad.</a:t>
            </a:r>
            <a:endParaRPr sz="1200"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My overall feelings towards my favorite brands are positive.</a:t>
            </a:r>
            <a:endParaRPr sz="1200"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My favorite brands say something ‘true’ and ‘deep’ about whom I am as a person.</a:t>
            </a:r>
            <a:endParaRPr sz="1200"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I feel myself desiring my favorite brands.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A 13 and a 26 item scale are also available that allow you to look at each of the 13 lower order factors individually.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30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Bagozzi, R. P., Batra, R., &amp; Ahuvia, A. C. (2016). Brand Love: development and validation of a practical scale. </a:t>
            </a:r>
            <a:r>
              <a:rPr i="1" lang="en" sz="1100"/>
              <a:t>Marketing Letters</a:t>
            </a:r>
            <a:r>
              <a:rPr lang="en" sz="1100"/>
              <a:t>, </a:t>
            </a:r>
            <a:r>
              <a:rPr i="1" lang="en" sz="1100"/>
              <a:t>28</a:t>
            </a:r>
            <a:r>
              <a:rPr lang="en" sz="1100"/>
              <a:t>, 1–14.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Four Studies</a:t>
            </a:r>
            <a:endParaRPr/>
          </a:p>
        </p:txBody>
      </p:sp>
      <p:sp>
        <p:nvSpPr>
          <p:cNvPr id="196" name="Google Shape;196;p33"/>
          <p:cNvSpPr txBox="1"/>
          <p:nvPr>
            <p:ph idx="1" type="body"/>
          </p:nvPr>
        </p:nvSpPr>
        <p:spPr>
          <a:xfrm>
            <a:off x="311700" y="1017725"/>
            <a:ext cx="8520600" cy="38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 1. German online survey recruited via social media (n=283, 47% female, age: m=26.7, SD=6.9 years). Brand love for car (n=143) or phone (n=140). Surveyed both about </a:t>
            </a: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their specific possession (i.e. their actual phone or car) as well as love for its brand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Also brand love for “</a:t>
            </a: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money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as the focal brand (all α&gt;.80).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 2. Respondents (n=270, 47% female, age: m=36.5, SD=11.5 years), American MTurk, brand love for </a:t>
            </a: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“your favorite brands”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a group (α=.84).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 3.  US business students (n=342, 46% females, age: 23.0, SD=5.9 years). Brand love for </a:t>
            </a: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Lexus, Armani, Whole Foods, Hagen Dasz, and Facebook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 4. US MTurk study, N=720. Respondents asked to  </a:t>
            </a: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three brands that you love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come closest to love.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type="title"/>
          </p:nvPr>
        </p:nvSpPr>
        <p:spPr>
          <a:xfrm>
            <a:off x="311700" y="330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Love for Money from Study 1</a:t>
            </a:r>
            <a:endParaRPr sz="2400"/>
          </a:p>
        </p:txBody>
      </p:sp>
      <p:graphicFrame>
        <p:nvGraphicFramePr>
          <p:cNvPr id="202" name="Google Shape;202;p34"/>
          <p:cNvGraphicFramePr/>
          <p:nvPr/>
        </p:nvGraphicFramePr>
        <p:xfrm>
          <a:off x="1965450" y="996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{28BDD54C-C5FF-4A52-8A30-6C95C6DB08F3}</a:tableStyleId>
              </a:tblPr>
              <a:tblGrid>
                <a:gridCol w="2019300"/>
                <a:gridCol w="1152525"/>
              </a:tblGrid>
              <a:tr h="523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Brand Love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Study 2, STD Betas</a:t>
                      </a:r>
                      <a:endParaRPr sz="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Love of Money</a:t>
                      </a:r>
                      <a:endParaRPr sz="11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/>
                        <a:t>Mat-success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/>
                        <a:t>.400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/>
                        <a:t>Mat-centrality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/>
                        <a:t>.212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/>
                        <a:t>Mat-happiness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/>
                        <a:t>.197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/>
                        <a:t>Age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800"/>
                        <a:t>n.s.</a:t>
                      </a:r>
                      <a:endParaRPr sz="8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/>
                        <a:t>Gender (0=male, 1=female)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/>
                        <a:t>-.121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/>
                        <a:t>R²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/>
                        <a:t>.517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>
            <p:ph type="title"/>
          </p:nvPr>
        </p:nvSpPr>
        <p:spPr>
          <a:xfrm>
            <a:off x="338550" y="473675"/>
            <a:ext cx="8466900" cy="6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Love for “Your Favorite Brands” from Study 2</a:t>
            </a:r>
            <a:endParaRPr sz="2400"/>
          </a:p>
        </p:txBody>
      </p:sp>
      <p:graphicFrame>
        <p:nvGraphicFramePr>
          <p:cNvPr id="208" name="Google Shape;208;p35"/>
          <p:cNvGraphicFramePr/>
          <p:nvPr/>
        </p:nvGraphicFramePr>
        <p:xfrm>
          <a:off x="1978925" y="1427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{28BDD54C-C5FF-4A52-8A30-6C95C6DB08F3}</a:tableStyleId>
              </a:tblPr>
              <a:tblGrid>
                <a:gridCol w="2933700"/>
                <a:gridCol w="2324100"/>
              </a:tblGrid>
              <a:tr h="551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 </a:t>
                      </a:r>
                      <a:endParaRPr sz="8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Study 1, STD Betas</a:t>
                      </a:r>
                      <a:endParaRPr sz="800"/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Love for . . .</a:t>
                      </a:r>
                      <a:endParaRPr sz="11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75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r>
                        <a:rPr lang="en"/>
                        <a:t>rands in general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Mat-success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.273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Mat-centrality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.303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Mat-happiness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n.s.</a:t>
                      </a:r>
                      <a:endParaRPr sz="8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Age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n.s.</a:t>
                      </a:r>
                      <a:endParaRPr sz="8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Gender (0=male, 1=female)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.138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R²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.287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/>
          <p:nvPr>
            <p:ph type="title"/>
          </p:nvPr>
        </p:nvSpPr>
        <p:spPr>
          <a:xfrm>
            <a:off x="311688" y="116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Love for Respondents’ Possessions and Corresponding Brands from Study 1</a:t>
            </a:r>
            <a:endParaRPr sz="2400"/>
          </a:p>
        </p:txBody>
      </p:sp>
      <p:graphicFrame>
        <p:nvGraphicFramePr>
          <p:cNvPr id="214" name="Google Shape;214;p36"/>
          <p:cNvGraphicFramePr/>
          <p:nvPr/>
        </p:nvGraphicFramePr>
        <p:xfrm>
          <a:off x="80950" y="1384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{28BDD54C-C5FF-4A52-8A30-6C95C6DB08F3}</a:tableStyleId>
              </a:tblPr>
              <a:tblGrid>
                <a:gridCol w="2886075"/>
                <a:gridCol w="1390650"/>
                <a:gridCol w="1162050"/>
                <a:gridCol w="1181100"/>
                <a:gridCol w="1181100"/>
                <a:gridCol w="1181100"/>
              </a:tblGrid>
              <a:tr h="523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 </a:t>
                      </a:r>
                      <a:endParaRPr sz="8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Study 2, STD Betas</a:t>
                      </a:r>
                      <a:endParaRPr sz="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Brand love for . . .</a:t>
                      </a:r>
                      <a:endParaRPr sz="11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4667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Cars and Phones together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Car Brands Only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Phone Brands Only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My Car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My Phone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Mat-success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.318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.248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.377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n.s.</a:t>
                      </a:r>
                      <a:endParaRPr sz="8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.332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Mat-centrality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n.s.</a:t>
                      </a:r>
                      <a:endParaRPr sz="8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n.s.</a:t>
                      </a:r>
                      <a:endParaRPr sz="8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n.s.</a:t>
                      </a:r>
                      <a:endParaRPr sz="8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n.s.</a:t>
                      </a:r>
                      <a:endParaRPr sz="8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n.s.</a:t>
                      </a:r>
                      <a:endParaRPr sz="8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Mat-happiness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n.s.</a:t>
                      </a:r>
                      <a:endParaRPr sz="8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n.s.</a:t>
                      </a:r>
                      <a:endParaRPr sz="8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n.s.</a:t>
                      </a:r>
                      <a:endParaRPr sz="8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n.s.</a:t>
                      </a:r>
                      <a:endParaRPr sz="8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n.s.</a:t>
                      </a:r>
                      <a:endParaRPr sz="8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Age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n.s.</a:t>
                      </a:r>
                      <a:endParaRPr sz="8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n.s.</a:t>
                      </a:r>
                      <a:endParaRPr sz="8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n.s.</a:t>
                      </a:r>
                      <a:endParaRPr sz="8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-.205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n.s.</a:t>
                      </a:r>
                      <a:endParaRPr sz="8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Gender (0=male, 1=female)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n.s.</a:t>
                      </a:r>
                      <a:endParaRPr sz="8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n.s.</a:t>
                      </a:r>
                      <a:endParaRPr sz="8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n.s.</a:t>
                      </a:r>
                      <a:endParaRPr sz="8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n.s.</a:t>
                      </a:r>
                      <a:endParaRPr sz="8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.196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R²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.140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.094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.141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.133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.172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 txBox="1"/>
          <p:nvPr>
            <p:ph type="title"/>
          </p:nvPr>
        </p:nvSpPr>
        <p:spPr>
          <a:xfrm>
            <a:off x="268700" y="280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Love for Researcher Chosen Brands from Study 3</a:t>
            </a:r>
            <a:endParaRPr sz="2400"/>
          </a:p>
        </p:txBody>
      </p:sp>
      <p:graphicFrame>
        <p:nvGraphicFramePr>
          <p:cNvPr id="220" name="Google Shape;220;p37"/>
          <p:cNvGraphicFramePr/>
          <p:nvPr/>
        </p:nvGraphicFramePr>
        <p:xfrm>
          <a:off x="1829275" y="1033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{28BDD54C-C5FF-4A52-8A30-6C95C6DB08F3}</a:tableStyleId>
              </a:tblPr>
              <a:tblGrid>
                <a:gridCol w="2028825"/>
                <a:gridCol w="723900"/>
                <a:gridCol w="771525"/>
                <a:gridCol w="838200"/>
                <a:gridCol w="1000125"/>
                <a:gridCol w="828675"/>
              </a:tblGrid>
              <a:tr h="523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</a:t>
                      </a:r>
                      <a:endParaRPr sz="10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Study 3, STD Betas</a:t>
                      </a:r>
                      <a:endParaRPr sz="800"/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Brand love for . . .</a:t>
                      </a:r>
                      <a:endParaRPr sz="11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4667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Lexus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Armani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Whole Foods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Hagen Dasz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Facebook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/>
                        <a:t>Mat-success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1000"/>
                        <a:t>n.s.</a:t>
                      </a:r>
                      <a:endParaRPr sz="10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/>
                        <a:t>.128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1000"/>
                        <a:t>n.s.</a:t>
                      </a:r>
                      <a:endParaRPr sz="10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1000"/>
                        <a:t>n.s.</a:t>
                      </a:r>
                      <a:endParaRPr sz="10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1000"/>
                        <a:t>n.s.</a:t>
                      </a:r>
                      <a:endParaRPr sz="10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/>
                        <a:t>Mat-centrality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/>
                        <a:t>.314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/>
                        <a:t>.344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/>
                        <a:t>.183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/>
                        <a:t>.173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1000"/>
                        <a:t>n.s.</a:t>
                      </a:r>
                      <a:endParaRPr sz="10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/>
                        <a:t>Mat-happiness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1000"/>
                        <a:t>n.s.</a:t>
                      </a:r>
                      <a:endParaRPr sz="10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1000"/>
                        <a:t>n.s.</a:t>
                      </a:r>
                      <a:endParaRPr sz="10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1000"/>
                        <a:t>n.s.</a:t>
                      </a:r>
                      <a:endParaRPr sz="10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1000"/>
                        <a:t>n.s.</a:t>
                      </a:r>
                      <a:endParaRPr sz="10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/>
                        <a:t>.163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/>
                        <a:t>Age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1000"/>
                        <a:t>n.s.</a:t>
                      </a:r>
                      <a:endParaRPr sz="10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1000"/>
                        <a:t>n.s.</a:t>
                      </a:r>
                      <a:endParaRPr sz="10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1000"/>
                        <a:t>n.s.</a:t>
                      </a:r>
                      <a:endParaRPr sz="10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1000"/>
                        <a:t>n.s.</a:t>
                      </a:r>
                      <a:endParaRPr sz="10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1000"/>
                        <a:t>n.s.</a:t>
                      </a:r>
                      <a:endParaRPr sz="10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Gender </a:t>
                      </a:r>
                      <a:endParaRPr/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1000"/>
                        <a:t>(0=male, 1=female)</a:t>
                      </a:r>
                      <a:endParaRPr sz="10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1000"/>
                        <a:t>n.s.</a:t>
                      </a:r>
                      <a:endParaRPr sz="10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1000"/>
                        <a:t>n.s.</a:t>
                      </a:r>
                      <a:endParaRPr sz="10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/>
                        <a:t>.146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/>
                        <a:t>.125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/>
                        <a:t>.218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/>
                        <a:t>R²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/>
                        <a:t>.396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/>
                        <a:t>.427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/>
                        <a:t>.313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/>
                        <a:t>.300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/>
                        <a:t>.331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oogle GBO Template">
  <a:themeElements>
    <a:clrScheme name="Google Colours">
      <a:dk1>
        <a:srgbClr val="3C4043"/>
      </a:dk1>
      <a:lt1>
        <a:srgbClr val="5F6368"/>
      </a:lt1>
      <a:dk2>
        <a:srgbClr val="BDC1C6"/>
      </a:dk2>
      <a:lt2>
        <a:srgbClr val="F8F9FA"/>
      </a:lt2>
      <a:accent1>
        <a:srgbClr val="4285F4"/>
      </a:accent1>
      <a:accent2>
        <a:srgbClr val="EA4335"/>
      </a:accent2>
      <a:accent3>
        <a:srgbClr val="FBBC05"/>
      </a:accent3>
      <a:accent4>
        <a:srgbClr val="34A853"/>
      </a:accent4>
      <a:accent5>
        <a:srgbClr val="185ABC"/>
      </a:accent5>
      <a:accent6>
        <a:srgbClr val="B31412"/>
      </a:accent6>
      <a:hlink>
        <a:srgbClr val="1A73E8"/>
      </a:hlink>
      <a:folHlink>
        <a:srgbClr val="7B1F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